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8" r:id="rId3"/>
    <p:sldId id="259" r:id="rId4"/>
    <p:sldId id="261" r:id="rId5"/>
    <p:sldId id="262" r:id="rId6"/>
    <p:sldId id="263" r:id="rId7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134" d="100"/>
          <a:sy n="134" d="100"/>
        </p:scale>
        <p:origin x="144" y="28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Word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2%20&#1074;%20Microsoft%20Word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ru-RU" sz="1400" dirty="0"/>
              <a:t>Источники финансирования Государственной программы "Культура Беларуси" в </a:t>
            </a:r>
            <a:r>
              <a:rPr lang="ru-RU" sz="1400" dirty="0" smtClean="0"/>
              <a:t>2016 - 2020 годах </a:t>
            </a:r>
            <a:endParaRPr lang="ru-RU" sz="1400" dirty="0"/>
          </a:p>
          <a:p>
            <a:pPr>
              <a:defRPr sz="1200"/>
            </a:pPr>
            <a:r>
              <a:rPr lang="ru-RU" sz="1400" dirty="0"/>
              <a:t>(</a:t>
            </a:r>
            <a:r>
              <a:rPr lang="ru-RU" sz="1400"/>
              <a:t>всего </a:t>
            </a:r>
            <a:r>
              <a:rPr lang="ru-RU" sz="1400" smtClean="0"/>
              <a:t>– 3 053,4 </a:t>
            </a:r>
            <a:r>
              <a:rPr lang="ru-RU" sz="1400" dirty="0"/>
              <a:t>млн. рублей)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'[Диаграмма в Microsoft Word]Данные по Источникам'!$C$2</c:f>
              <c:strCache>
                <c:ptCount val="1"/>
                <c:pt idx="0">
                  <c:v>2018  (млн. рублей)</c:v>
                </c:pt>
              </c:strCache>
            </c:strRef>
          </c:tx>
          <c:explosion val="1"/>
          <c:dPt>
            <c:idx val="1"/>
            <c:bubble3D val="0"/>
            <c:explosion val="0"/>
            <c:extLst>
              <c:ext xmlns:c16="http://schemas.microsoft.com/office/drawing/2014/chart" uri="{C3380CC4-5D6E-409C-BE32-E72D297353CC}">
                <c16:uniqueId val="{00000000-81A2-48F2-8D89-0AC39946CCC5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200" dirty="0" smtClean="0"/>
                      <a:t>594,5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1A2-48F2-8D89-0AC39946CCC5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200" dirty="0" smtClean="0"/>
                      <a:t>1 869,7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1A2-48F2-8D89-0AC39946CCC5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200" dirty="0" smtClean="0"/>
                      <a:t>563,6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1A2-48F2-8D89-0AC39946CCC5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200" dirty="0" smtClean="0"/>
                      <a:t>25,6    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1A2-48F2-8D89-0AC39946CCC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'[Диаграмма в Microsoft Word]Данные по Источникам'!$B$3:$B$6</c:f>
              <c:strCache>
                <c:ptCount val="4"/>
                <c:pt idx="0">
                  <c:v>Республиканский бюджет</c:v>
                </c:pt>
                <c:pt idx="1">
                  <c:v>Местные бюджеты</c:v>
                </c:pt>
                <c:pt idx="2">
                  <c:v>Собственные средства организаций</c:v>
                </c:pt>
                <c:pt idx="3">
                  <c:v>Иные источники</c:v>
                </c:pt>
              </c:strCache>
            </c:strRef>
          </c:cat>
          <c:val>
            <c:numRef>
              <c:f>'[Диаграмма в Microsoft Word]Данные по Источникам'!$C$3:$C$6</c:f>
              <c:numCache>
                <c:formatCode>_-* #,##0.0_р_._-;\-* #,##0.0_р_._-;_-* "-"??_р_._-;_-@_-</c:formatCode>
                <c:ptCount val="4"/>
                <c:pt idx="0">
                  <c:v>99.1</c:v>
                </c:pt>
                <c:pt idx="1">
                  <c:v>388.5</c:v>
                </c:pt>
                <c:pt idx="2">
                  <c:v>128.4</c:v>
                </c:pt>
                <c:pt idx="3">
                  <c:v>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1A2-48F2-8D89-0AC39946CCC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5175538057742854"/>
          <c:y val="0.29489418456094263"/>
          <c:w val="0.33491128608923942"/>
          <c:h val="0.46513355891613267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600" b="1" i="0" baseline="0" dirty="0">
                <a:effectLst/>
              </a:rPr>
              <a:t>Удельный вес расходов на подпрограммы Государственной программы </a:t>
            </a:r>
            <a:r>
              <a:rPr lang="ru-RU" sz="1600" b="1" i="0" baseline="0" dirty="0" smtClean="0">
                <a:effectLst/>
              </a:rPr>
              <a:t>«Культура Беларуси»               </a:t>
            </a:r>
            <a:r>
              <a:rPr lang="ru-RU" sz="1600" b="1" i="0" baseline="0" dirty="0">
                <a:effectLst/>
              </a:rPr>
              <a:t>в </a:t>
            </a:r>
            <a:r>
              <a:rPr lang="ru-RU" sz="1600" b="1" i="0" baseline="0" dirty="0" smtClean="0">
                <a:effectLst/>
              </a:rPr>
              <a:t>2016 - 2020 годах</a:t>
            </a:r>
            <a:endParaRPr lang="ru-RU" sz="1600" dirty="0">
              <a:effectLst/>
            </a:endParaRPr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'[Диаграмма 2 в Microsoft Word]Данные по объему финансирован'!$C$10</c:f>
              <c:strCache>
                <c:ptCount val="1"/>
                <c:pt idx="0">
                  <c:v>2018  (факт)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23355021485067967"/>
                  <c:y val="-6.9837147724326927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Белорусы </a:t>
                    </a:r>
                    <a:r>
                      <a:rPr lang="ru-RU" dirty="0"/>
                      <a:t>в мире
0,1</a:t>
                    </a:r>
                    <a:r>
                      <a:rPr lang="ru-RU" dirty="0" smtClean="0"/>
                      <a:t>% (2,2 млн. руб.)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F2E-4CB9-B7A4-A5ADDB5D31BE}"/>
                </c:ext>
              </c:extLst>
            </c:dLbl>
            <c:dLbl>
              <c:idx val="1"/>
              <c:layout>
                <c:manualLayout>
                  <c:x val="0.1471736115342023"/>
                  <c:y val="1.3179554123615895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Архивы Беларуси
2,8</a:t>
                    </a:r>
                    <a:r>
                      <a:rPr lang="ru-RU" dirty="0" smtClean="0"/>
                      <a:t>%  (86,5 млн. руб.)</a:t>
                    </a:r>
                  </a:p>
                  <a:p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F2E-4CB9-B7A4-A5ADDB5D31BE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/>
                      <a:t>Наследие
</a:t>
                    </a:r>
                    <a:r>
                      <a:rPr lang="ru-RU" dirty="0" smtClean="0"/>
                      <a:t>31,0% </a:t>
                    </a:r>
                    <a:r>
                      <a:rPr lang="ru-RU" dirty="0" smtClean="0"/>
                      <a:t>(944,9 млн. руб.)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CF2E-4CB9-B7A4-A5ADDB5D31BE}"/>
                </c:ext>
              </c:extLst>
            </c:dLbl>
            <c:dLbl>
              <c:idx val="3"/>
              <c:layout>
                <c:manualLayout>
                  <c:x val="0.19030681178793751"/>
                  <c:y val="-0.21594498759397104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Искусство и творчество
</a:t>
                    </a:r>
                    <a:r>
                      <a:rPr lang="ru-RU" dirty="0" smtClean="0"/>
                      <a:t>66,1% (2 019,8 млн. </a:t>
                    </a:r>
                    <a:r>
                      <a:rPr lang="ru-RU" dirty="0" smtClean="0"/>
                      <a:t>руб</a:t>
                    </a:r>
                    <a:r>
                      <a:rPr lang="ru-RU" dirty="0" smtClean="0"/>
                      <a:t>.)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458263896604077"/>
                      <c:h val="0.1164479409695219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CF2E-4CB9-B7A4-A5ADDB5D31BE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'[Диаграмма 2 в Microsoft Word]Данные по объему финансирован'!$B$11:$B$14</c:f>
              <c:strCache>
                <c:ptCount val="4"/>
                <c:pt idx="0">
                  <c:v>Беларусы в мире</c:v>
                </c:pt>
                <c:pt idx="1">
                  <c:v>Архивы Беларуси</c:v>
                </c:pt>
                <c:pt idx="2">
                  <c:v>Наследие</c:v>
                </c:pt>
                <c:pt idx="3">
                  <c:v>Искусство и творчество</c:v>
                </c:pt>
              </c:strCache>
            </c:strRef>
          </c:cat>
          <c:val>
            <c:numRef>
              <c:f>'[Диаграмма 2 в Microsoft Word]Данные по объему финансирован'!$C$11:$C$14</c:f>
              <c:numCache>
                <c:formatCode>General</c:formatCode>
                <c:ptCount val="4"/>
                <c:pt idx="0">
                  <c:v>441.2</c:v>
                </c:pt>
                <c:pt idx="1">
                  <c:v>17499.5</c:v>
                </c:pt>
                <c:pt idx="2">
                  <c:v>173789</c:v>
                </c:pt>
                <c:pt idx="3">
                  <c:v>430076.5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F2E-4CB9-B7A4-A5ADDB5D31BE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zero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 dirty="0"/>
              <a:t>Выполнение показателей Государственной программы "Культура Беларуси" за </a:t>
            </a:r>
            <a:r>
              <a:rPr lang="ru-RU" sz="1400" dirty="0" smtClean="0"/>
              <a:t>2016 – 2020 годы</a:t>
            </a:r>
            <a:endParaRPr lang="ru-RU" sz="1400" dirty="0"/>
          </a:p>
        </c:rich>
      </c:tx>
      <c:layout>
        <c:manualLayout>
          <c:xMode val="edge"/>
          <c:yMode val="edge"/>
          <c:x val="0.16789588717052736"/>
          <c:y val="1.2067343377522716E-2"/>
        </c:manualLayout>
      </c:layout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2237399469451324"/>
          <c:y val="0.15483039867541337"/>
          <c:w val="0.75141875447387374"/>
          <c:h val="0.5232191848660413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'Диаграмма Показатели'!$B$4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34C-4DAB-B853-06A5E80DF643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34C-4DAB-B853-06A5E80DF6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'Диаграмма Показатели'!$C$3:$H$3</c:f>
              <c:strCache>
                <c:ptCount val="6"/>
                <c:pt idx="0">
                  <c:v>Всего по Госпрограмме</c:v>
                </c:pt>
                <c:pt idx="1">
                  <c:v>Сводные показатели</c:v>
                </c:pt>
                <c:pt idx="2">
                  <c:v>Наследие</c:v>
                </c:pt>
                <c:pt idx="3">
                  <c:v>Искусство и творчество</c:v>
                </c:pt>
                <c:pt idx="4">
                  <c:v>Архивы Беларуси</c:v>
                </c:pt>
                <c:pt idx="5">
                  <c:v>Белорусы в мире</c:v>
                </c:pt>
              </c:strCache>
            </c:strRef>
          </c:cat>
          <c:val>
            <c:numRef>
              <c:f>'Диаграмма Показатели'!$C$4:$H$4</c:f>
              <c:numCache>
                <c:formatCode>General</c:formatCode>
                <c:ptCount val="6"/>
                <c:pt idx="0">
                  <c:v>25</c:v>
                </c:pt>
                <c:pt idx="1">
                  <c:v>5</c:v>
                </c:pt>
                <c:pt idx="2">
                  <c:v>7</c:v>
                </c:pt>
                <c:pt idx="3">
                  <c:v>7</c:v>
                </c:pt>
                <c:pt idx="4">
                  <c:v>3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34C-4DAB-B853-06A5E80DF643}"/>
            </c:ext>
          </c:extLst>
        </c:ser>
        <c:ser>
          <c:idx val="1"/>
          <c:order val="1"/>
          <c:tx>
            <c:strRef>
              <c:f>'Диаграмма Показатели'!$B$5</c:f>
              <c:strCache>
                <c:ptCount val="1"/>
                <c:pt idx="0">
                  <c:v>факт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956659975438183E-2"/>
                  <c:y val="2.9367502615326416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34C-4DAB-B853-06A5E80DF643}"/>
                </c:ext>
              </c:extLst>
            </c:dLbl>
            <c:dLbl>
              <c:idx val="1"/>
              <c:layout>
                <c:manualLayout>
                  <c:x val="1.0683760683760705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34C-4DAB-B853-06A5E80DF643}"/>
                </c:ext>
              </c:extLst>
            </c:dLbl>
            <c:dLbl>
              <c:idx val="2"/>
              <c:layout>
                <c:manualLayout>
                  <c:x val="6.4171122994652408E-3"/>
                  <c:y val="-3.1446540880503224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34C-4DAB-B853-06A5E80DF643}"/>
                </c:ext>
              </c:extLst>
            </c:dLbl>
            <c:dLbl>
              <c:idx val="3"/>
              <c:layout>
                <c:manualLayout>
                  <c:x val="1.4819056719334126E-2"/>
                  <c:y val="4.3638258964950452E-2"/>
                </c:manualLayout>
              </c:layout>
              <c:tx>
                <c:rich>
                  <a:bodyPr/>
                  <a:lstStyle/>
                  <a:p>
                    <a:endParaRPr lang="en-US" dirty="0" smtClean="0"/>
                  </a:p>
                  <a:p>
                    <a:endParaRPr lang="en-US" dirty="0" smtClean="0"/>
                  </a:p>
                  <a:p>
                    <a:r>
                      <a:rPr lang="en-US" dirty="0" smtClean="0"/>
                      <a:t>6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234C-4DAB-B853-06A5E80DF643}"/>
                </c:ext>
              </c:extLst>
            </c:dLbl>
            <c:dLbl>
              <c:idx val="5"/>
              <c:layout>
                <c:manualLayout>
                  <c:x val="1.4973262032085559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234C-4DAB-B853-06A5E80DF6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'Диаграмма Показатели'!$C$3:$H$3</c:f>
              <c:strCache>
                <c:ptCount val="6"/>
                <c:pt idx="0">
                  <c:v>Всего по Госпрограмме</c:v>
                </c:pt>
                <c:pt idx="1">
                  <c:v>Сводные показатели</c:v>
                </c:pt>
                <c:pt idx="2">
                  <c:v>Наследие</c:v>
                </c:pt>
                <c:pt idx="3">
                  <c:v>Искусство и творчество</c:v>
                </c:pt>
                <c:pt idx="4">
                  <c:v>Архивы Беларуси</c:v>
                </c:pt>
                <c:pt idx="5">
                  <c:v>Белорусы в мире</c:v>
                </c:pt>
              </c:strCache>
            </c:strRef>
          </c:cat>
          <c:val>
            <c:numRef>
              <c:f>'Диаграмма Показатели'!$C$5:$H$5</c:f>
              <c:numCache>
                <c:formatCode>General</c:formatCode>
                <c:ptCount val="6"/>
                <c:pt idx="0">
                  <c:v>18</c:v>
                </c:pt>
                <c:pt idx="1">
                  <c:v>3</c:v>
                </c:pt>
                <c:pt idx="2">
                  <c:v>5</c:v>
                </c:pt>
                <c:pt idx="3">
                  <c:v>6</c:v>
                </c:pt>
                <c:pt idx="4">
                  <c:v>3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34C-4DAB-B853-06A5E80DF64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6402048"/>
        <c:axId val="76407936"/>
        <c:axId val="0"/>
      </c:bar3DChart>
      <c:catAx>
        <c:axId val="76402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76407936"/>
        <c:crosses val="autoZero"/>
        <c:auto val="1"/>
        <c:lblAlgn val="ctr"/>
        <c:lblOffset val="100"/>
        <c:noMultiLvlLbl val="0"/>
      </c:catAx>
      <c:valAx>
        <c:axId val="7640793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ru-RU" sz="1400"/>
                  <a:t>П   о   к   а   з   а   т   е   л   и</a:t>
                </a:r>
              </a:p>
            </c:rich>
          </c:tx>
          <c:layout>
            <c:manualLayout>
              <c:xMode val="edge"/>
              <c:yMode val="edge"/>
              <c:x val="6.583839319550297E-2"/>
              <c:y val="0.1772600207152325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7640204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479338842975207"/>
          <c:y val="0.41217150760719234"/>
          <c:w val="0.11570247933884299"/>
          <c:h val="0.11894882434301521"/>
        </c:manualLayout>
      </c:layout>
      <c:overlay val="0"/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19932B-439A-4E95-8957-78D831B14DCE}" type="datetimeFigureOut">
              <a:rPr lang="ru-RU" smtClean="0"/>
              <a:pPr/>
              <a:t>16.06.2021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5446ED-02F9-41DE-94AA-5E54706210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972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446ED-02F9-41DE-94AA-5E5470621010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2094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A4E3C-5515-465F-B0A9-5FFFFD5D6794}" type="datetimeFigureOut">
              <a:rPr lang="ru-RU" smtClean="0"/>
              <a:pPr/>
              <a:t>16.06.2021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78092-56C6-4E57-A03F-4B9D98CDB4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6508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A4E3C-5515-465F-B0A9-5FFFFD5D6794}" type="datetimeFigureOut">
              <a:rPr lang="ru-RU" smtClean="0"/>
              <a:pPr/>
              <a:t>16.06.2021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78092-56C6-4E57-A03F-4B9D98CDB4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566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A4E3C-5515-465F-B0A9-5FFFFD5D6794}" type="datetimeFigureOut">
              <a:rPr lang="ru-RU" smtClean="0"/>
              <a:pPr/>
              <a:t>16.06.2021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78092-56C6-4E57-A03F-4B9D98CDB4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9768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A4E3C-5515-465F-B0A9-5FFFFD5D6794}" type="datetimeFigureOut">
              <a:rPr lang="ru-RU" smtClean="0"/>
              <a:pPr/>
              <a:t>16.06.2021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78092-56C6-4E57-A03F-4B9D98CDB4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9544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A4E3C-5515-465F-B0A9-5FFFFD5D6794}" type="datetimeFigureOut">
              <a:rPr lang="ru-RU" smtClean="0"/>
              <a:pPr/>
              <a:t>16.06.2021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78092-56C6-4E57-A03F-4B9D98CDB4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88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A4E3C-5515-465F-B0A9-5FFFFD5D6794}" type="datetimeFigureOut">
              <a:rPr lang="ru-RU" smtClean="0"/>
              <a:pPr/>
              <a:t>16.06.2021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78092-56C6-4E57-A03F-4B9D98CDB4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6688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A4E3C-5515-465F-B0A9-5FFFFD5D6794}" type="datetimeFigureOut">
              <a:rPr lang="ru-RU" smtClean="0"/>
              <a:pPr/>
              <a:t>16.06.2021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78092-56C6-4E57-A03F-4B9D98CDB4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383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A4E3C-5515-465F-B0A9-5FFFFD5D6794}" type="datetimeFigureOut">
              <a:rPr lang="ru-RU" smtClean="0"/>
              <a:pPr/>
              <a:t>16.06.2021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78092-56C6-4E57-A03F-4B9D98CDB4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9797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A4E3C-5515-465F-B0A9-5FFFFD5D6794}" type="datetimeFigureOut">
              <a:rPr lang="ru-RU" smtClean="0"/>
              <a:pPr/>
              <a:t>16.06.2021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78092-56C6-4E57-A03F-4B9D98CDB4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1631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A4E3C-5515-465F-B0A9-5FFFFD5D6794}" type="datetimeFigureOut">
              <a:rPr lang="ru-RU" smtClean="0"/>
              <a:pPr/>
              <a:t>16.06.2021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78092-56C6-4E57-A03F-4B9D98CDB4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2916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A4E3C-5515-465F-B0A9-5FFFFD5D6794}" type="datetimeFigureOut">
              <a:rPr lang="ru-RU" smtClean="0"/>
              <a:pPr/>
              <a:t>16.06.2021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78092-56C6-4E57-A03F-4B9D98CDB4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157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A4E3C-5515-465F-B0A9-5FFFFD5D6794}" type="datetimeFigureOut">
              <a:rPr lang="ru-RU" smtClean="0"/>
              <a:pPr/>
              <a:t>16.06.2021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78092-56C6-4E57-A03F-4B9D98CDB4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411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Скругленный прямоугольник 17"/>
          <p:cNvSpPr/>
          <p:nvPr/>
        </p:nvSpPr>
        <p:spPr>
          <a:xfrm>
            <a:off x="2405250" y="3595272"/>
            <a:ext cx="2166750" cy="811807"/>
          </a:xfrm>
          <a:prstGeom prst="roundRect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n w="12700" cmpd="sng">
                  <a:noFill/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Искусство</a:t>
            </a:r>
          </a:p>
          <a:p>
            <a:pPr algn="ctr"/>
            <a:r>
              <a:rPr lang="ru-RU" sz="2400" b="1" dirty="0">
                <a:ln w="12700" cmpd="sng">
                  <a:noFill/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и творчество</a:t>
            </a:r>
          </a:p>
        </p:txBody>
      </p:sp>
      <p:cxnSp>
        <p:nvCxnSpPr>
          <p:cNvPr id="29" name="Прямая со стрелкой 28"/>
          <p:cNvCxnSpPr>
            <a:endCxn id="10" idx="0"/>
          </p:cNvCxnSpPr>
          <p:nvPr/>
        </p:nvCxnSpPr>
        <p:spPr>
          <a:xfrm rot="10800000" flipV="1">
            <a:off x="1214414" y="2181225"/>
            <a:ext cx="1497830" cy="551260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endCxn id="13" idx="0"/>
          </p:cNvCxnSpPr>
          <p:nvPr/>
        </p:nvCxnSpPr>
        <p:spPr>
          <a:xfrm>
            <a:off x="6643702" y="2196701"/>
            <a:ext cx="1285884" cy="535785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5400000">
            <a:off x="2982506" y="2571750"/>
            <a:ext cx="1393041" cy="642942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endCxn id="12" idx="0"/>
          </p:cNvCxnSpPr>
          <p:nvPr/>
        </p:nvCxnSpPr>
        <p:spPr>
          <a:xfrm rot="16200000" flipH="1">
            <a:off x="4839893" y="2643188"/>
            <a:ext cx="1393041" cy="500066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Скругленный прямоугольник 9"/>
          <p:cNvSpPr/>
          <p:nvPr/>
        </p:nvSpPr>
        <p:spPr>
          <a:xfrm>
            <a:off x="285720" y="2732485"/>
            <a:ext cx="1857388" cy="803678"/>
          </a:xfrm>
          <a:prstGeom prst="roundRect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857752" y="3589741"/>
            <a:ext cx="1857388" cy="803678"/>
          </a:xfrm>
          <a:prstGeom prst="roundRect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000892" y="2732485"/>
            <a:ext cx="1857388" cy="803678"/>
          </a:xfrm>
          <a:prstGeom prst="roundRect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85720" y="2872716"/>
            <a:ext cx="1857388" cy="523220"/>
          </a:xfrm>
          <a:prstGeom prst="rect">
            <a:avLst/>
          </a:prstGeom>
          <a:noFill/>
        </p:spPr>
        <p:txBody>
          <a:bodyPr wrap="square" lIns="91440" tIns="45720" rIns="91440" bIns="45720" anchor="ctr">
            <a:spAutoFit/>
          </a:bodyPr>
          <a:lstStyle/>
          <a:p>
            <a:pPr algn="ctr"/>
            <a:r>
              <a:rPr lang="ru-RU" sz="2800" b="1" dirty="0" smtClean="0">
                <a:ln w="12700" cmpd="sng">
                  <a:noFill/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Наследие</a:t>
            </a:r>
            <a:endParaRPr lang="ru-RU" sz="2800" b="1" cap="none" spc="0" dirty="0">
              <a:ln w="12700" cmpd="sng">
                <a:noFill/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857752" y="3522514"/>
            <a:ext cx="1785950" cy="830997"/>
          </a:xfrm>
          <a:prstGeom prst="rect">
            <a:avLst/>
          </a:prstGeom>
          <a:noFill/>
        </p:spPr>
        <p:txBody>
          <a:bodyPr wrap="square" lIns="91440" tIns="45720" rIns="91440" bIns="45720" anchor="ctr">
            <a:spAutoFit/>
          </a:bodyPr>
          <a:lstStyle/>
          <a:p>
            <a:pPr algn="ctr"/>
            <a:r>
              <a:rPr lang="ru-RU" sz="2400" b="1" dirty="0" smtClean="0">
                <a:ln w="12700" cmpd="sng">
                  <a:noFill/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Архивы Беларуси</a:t>
            </a:r>
            <a:endParaRPr lang="ru-RU" sz="2400" b="1" cap="none" spc="0" dirty="0">
              <a:ln w="12700" cmpd="sng">
                <a:noFill/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000924" y="2718827"/>
            <a:ext cx="1857388" cy="830997"/>
          </a:xfrm>
          <a:prstGeom prst="rect">
            <a:avLst/>
          </a:prstGeom>
          <a:noFill/>
        </p:spPr>
        <p:txBody>
          <a:bodyPr wrap="square" lIns="91440" tIns="45720" rIns="91440" bIns="45720" anchor="ctr">
            <a:spAutoFit/>
          </a:bodyPr>
          <a:lstStyle/>
          <a:p>
            <a:pPr algn="ctr"/>
            <a:r>
              <a:rPr lang="ru-RU" sz="2400" b="1" dirty="0" smtClean="0">
                <a:ln w="12700" cmpd="sng">
                  <a:noFill/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Белорусы</a:t>
            </a:r>
          </a:p>
          <a:p>
            <a:pPr algn="ctr"/>
            <a:r>
              <a:rPr lang="ru-RU" sz="2400" b="1" dirty="0">
                <a:ln w="12700" cmpd="sng">
                  <a:noFill/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в</a:t>
            </a:r>
            <a:r>
              <a:rPr lang="ru-RU" sz="2400" b="1" cap="none" spc="0" dirty="0" smtClean="0">
                <a:ln w="12700" cmpd="sng">
                  <a:noFill/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мире</a:t>
            </a:r>
            <a:endParaRPr lang="ru-RU" sz="2400" b="1" cap="none" spc="0" dirty="0">
              <a:ln w="12700" cmpd="sng">
                <a:noFill/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44422" y="750080"/>
            <a:ext cx="7869470" cy="144662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28575"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05417" y="688563"/>
            <a:ext cx="7147480" cy="1569660"/>
          </a:xfrm>
          <a:prstGeom prst="rect">
            <a:avLst/>
          </a:prstGeom>
          <a:noFill/>
        </p:spPr>
        <p:txBody>
          <a:bodyPr wrap="square" lIns="91440" tIns="45720" rIns="91440" bIns="45720" anchor="ctr">
            <a:spAutoFit/>
          </a:bodyPr>
          <a:lstStyle/>
          <a:p>
            <a:pPr algn="ctr"/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Государственная программа </a:t>
            </a:r>
            <a:endParaRPr lang="en-US" sz="3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«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Культура Беларуси» 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на 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2016–2020 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годы 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Скругленный прямоугольник 30"/>
          <p:cNvSpPr/>
          <p:nvPr/>
        </p:nvSpPr>
        <p:spPr>
          <a:xfrm>
            <a:off x="642910" y="2089543"/>
            <a:ext cx="3357586" cy="123230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642910" y="3643321"/>
            <a:ext cx="3357586" cy="123230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5214942" y="3643321"/>
            <a:ext cx="3357586" cy="123230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214942" y="2089543"/>
            <a:ext cx="3357586" cy="123230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61694" y="428611"/>
            <a:ext cx="7869470" cy="144662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428648"/>
            <a:ext cx="7745514" cy="1446550"/>
          </a:xfrm>
          <a:prstGeom prst="rect">
            <a:avLst/>
          </a:prstGeom>
          <a:noFill/>
        </p:spPr>
        <p:txBody>
          <a:bodyPr wrap="square" lIns="91440" tIns="45720" rIns="91440" bIns="45720" anchor="ctr">
            <a:spAutoFit/>
          </a:bodyPr>
          <a:lstStyle/>
          <a:p>
            <a:pPr algn="ctr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Цели </a:t>
            </a:r>
            <a:b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государственной программы </a:t>
            </a:r>
            <a:endParaRPr lang="ru-RU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42910" y="2167087"/>
            <a:ext cx="3357586" cy="1077218"/>
          </a:xfrm>
          <a:prstGeom prst="rect">
            <a:avLst/>
          </a:prstGeom>
          <a:noFill/>
        </p:spPr>
        <p:txBody>
          <a:bodyPr wrap="square" lIns="91440" tIns="45720" rIns="91440" bIns="45720" anchor="ctr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сохранение исторической памяти белорусского народа, его национально-культурной самобытности и традиций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42910" y="3720864"/>
            <a:ext cx="3357586" cy="1077218"/>
          </a:xfrm>
          <a:prstGeom prst="rect">
            <a:avLst/>
          </a:prstGeom>
          <a:noFill/>
        </p:spPr>
        <p:txBody>
          <a:bodyPr wrap="square" lIns="91440" tIns="45720" rIns="91440" bIns="45720" anchor="ctr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активное вовлечение граждан Беларуси в культурную жизнь страны, реализация творческого потенциала нации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214942" y="3597644"/>
            <a:ext cx="3357586" cy="1292662"/>
          </a:xfrm>
          <a:prstGeom prst="rect">
            <a:avLst/>
          </a:prstGeom>
          <a:noFill/>
        </p:spPr>
        <p:txBody>
          <a:bodyPr wrap="square" lIns="91440" tIns="45720" rIns="91440" bIns="45720" anchor="ctr">
            <a:spAutoFit/>
          </a:bodyPr>
          <a:lstStyle/>
          <a:p>
            <a:pPr algn="ctr"/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обеспечение качественного формирования, сохранности и использования документов Национального архивного фонда Республики Беларусь </a:t>
            </a:r>
            <a:br>
              <a:rPr lang="ru-RU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как части информационного </a:t>
            </a:r>
            <a:br>
              <a:rPr lang="ru-RU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ресурса страны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214942" y="2167087"/>
            <a:ext cx="3357586" cy="1077218"/>
          </a:xfrm>
          <a:prstGeom prst="rect">
            <a:avLst/>
          </a:prstGeom>
          <a:noFill/>
        </p:spPr>
        <p:txBody>
          <a:bodyPr wrap="square" lIns="91440" tIns="45720" rIns="91440" bIns="45720" anchor="ctr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содействие сохранению национально-культурной идентичности белорусской диаспоры</a:t>
            </a:r>
          </a:p>
        </p:txBody>
      </p:sp>
      <p:cxnSp>
        <p:nvCxnSpPr>
          <p:cNvPr id="37" name="Соединительная линия уступом 36"/>
          <p:cNvCxnSpPr>
            <a:stCxn id="4" idx="1"/>
            <a:endCxn id="10" idx="1"/>
          </p:cNvCxnSpPr>
          <p:nvPr/>
        </p:nvCxnSpPr>
        <p:spPr>
          <a:xfrm rot="10800000" flipV="1">
            <a:off x="642910" y="1151922"/>
            <a:ext cx="18784" cy="1553774"/>
          </a:xfrm>
          <a:prstGeom prst="bentConnector3">
            <a:avLst>
              <a:gd name="adj1" fmla="val 1316993"/>
            </a:avLst>
          </a:prstGeom>
          <a:ln w="28575">
            <a:solidFill>
              <a:srgbClr val="FFC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Соединительная линия уступом 38"/>
          <p:cNvCxnSpPr>
            <a:stCxn id="4" idx="3"/>
            <a:endCxn id="13" idx="3"/>
          </p:cNvCxnSpPr>
          <p:nvPr/>
        </p:nvCxnSpPr>
        <p:spPr>
          <a:xfrm>
            <a:off x="8531164" y="1151922"/>
            <a:ext cx="41364" cy="1553774"/>
          </a:xfrm>
          <a:prstGeom prst="bentConnector3">
            <a:avLst>
              <a:gd name="adj1" fmla="val 652654"/>
            </a:avLst>
          </a:prstGeom>
          <a:ln w="28575">
            <a:solidFill>
              <a:srgbClr val="FFC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Соединительная линия уступом 40"/>
          <p:cNvCxnSpPr>
            <a:stCxn id="4" idx="3"/>
            <a:endCxn id="12" idx="3"/>
          </p:cNvCxnSpPr>
          <p:nvPr/>
        </p:nvCxnSpPr>
        <p:spPr>
          <a:xfrm>
            <a:off x="8531164" y="1151922"/>
            <a:ext cx="41364" cy="3092053"/>
          </a:xfrm>
          <a:prstGeom prst="bentConnector3">
            <a:avLst>
              <a:gd name="adj1" fmla="val 652654"/>
            </a:avLst>
          </a:prstGeom>
          <a:ln w="28575">
            <a:solidFill>
              <a:srgbClr val="FFC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Соединительная линия уступом 43"/>
          <p:cNvCxnSpPr>
            <a:stCxn id="4" idx="1"/>
            <a:endCxn id="11" idx="1"/>
          </p:cNvCxnSpPr>
          <p:nvPr/>
        </p:nvCxnSpPr>
        <p:spPr>
          <a:xfrm rot="10800000" flipV="1">
            <a:off x="642910" y="1151921"/>
            <a:ext cx="18784" cy="3107551"/>
          </a:xfrm>
          <a:prstGeom prst="bentConnector3">
            <a:avLst>
              <a:gd name="adj1" fmla="val 1316993"/>
            </a:avLst>
          </a:prstGeom>
          <a:ln w="28575">
            <a:solidFill>
              <a:srgbClr val="FFC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Скругленный прямоугольник 44"/>
          <p:cNvSpPr/>
          <p:nvPr/>
        </p:nvSpPr>
        <p:spPr>
          <a:xfrm>
            <a:off x="642910" y="1643057"/>
            <a:ext cx="7858180" cy="78581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00"/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642910" y="2500313"/>
            <a:ext cx="7858180" cy="78581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доля внебюджетных средств в общем объеме финансирования государственных организаций культуры 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(план –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24,9%,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факт –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22,6%)</a:t>
            </a:r>
            <a:endParaRPr lang="ru-RU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642910" y="3357569"/>
            <a:ext cx="7858180" cy="78581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количество архивных документов, принятых на постоянное хранение 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государственные архивные учреждения 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(план – 400 000, факт – 539 945)</a:t>
            </a: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642910" y="4214825"/>
            <a:ext cx="7858180" cy="83504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прирост количества мероприятий социально-культурной и экономической направленности, проводимых с участием представителей белорусов зарубежья 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(план – 75%, факт – 146,9%)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42910" y="785801"/>
            <a:ext cx="7858180" cy="78581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0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7157" y="71421"/>
            <a:ext cx="8380827" cy="500066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-71438" y="71421"/>
            <a:ext cx="9215438" cy="461665"/>
          </a:xfrm>
          <a:prstGeom prst="rect">
            <a:avLst/>
          </a:prstGeom>
          <a:noFill/>
        </p:spPr>
        <p:txBody>
          <a:bodyPr wrap="square" lIns="91440" tIns="45720" rIns="91440" bIns="45720" anchor="ctr">
            <a:spAutoFit/>
          </a:bodyPr>
          <a:lstStyle/>
          <a:p>
            <a:pPr algn="ctr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Сводные целевые показатели государственной программы 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42910" y="690716"/>
            <a:ext cx="7858180" cy="954107"/>
          </a:xfrm>
          <a:prstGeom prst="rect">
            <a:avLst/>
          </a:prstGeom>
          <a:noFill/>
        </p:spPr>
        <p:txBody>
          <a:bodyPr wrap="square" lIns="91440" tIns="45720" rIns="91440" bIns="45720" anchor="ctr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доля отреставрированных и имеющих соответствующее функциональное использование памятников архитектуры, включенных в Государственный список историко-культурных ценностей Республики Беларусь 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(план – 30%, факт – 33,7%)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642910" y="1739768"/>
            <a:ext cx="7858180" cy="58477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прирост количества посещений организаций культуры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(план –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5%,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факт –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минус 29,1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%) </a:t>
            </a:r>
          </a:p>
        </p:txBody>
      </p:sp>
      <p:cxnSp>
        <p:nvCxnSpPr>
          <p:cNvPr id="50" name="Соединительная линия уступом 49"/>
          <p:cNvCxnSpPr>
            <a:stCxn id="8" idx="1"/>
            <a:endCxn id="13" idx="1"/>
          </p:cNvCxnSpPr>
          <p:nvPr/>
        </p:nvCxnSpPr>
        <p:spPr>
          <a:xfrm rot="10800000" flipH="1" flipV="1">
            <a:off x="357156" y="321454"/>
            <a:ext cx="285753" cy="846316"/>
          </a:xfrm>
          <a:prstGeom prst="bentConnector3">
            <a:avLst>
              <a:gd name="adj1" fmla="val -79999"/>
            </a:avLst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Соединительная линия уступом 51"/>
          <p:cNvCxnSpPr>
            <a:stCxn id="8" idx="1"/>
            <a:endCxn id="45" idx="1"/>
          </p:cNvCxnSpPr>
          <p:nvPr/>
        </p:nvCxnSpPr>
        <p:spPr>
          <a:xfrm rot="10800000" flipH="1" flipV="1">
            <a:off x="357156" y="321454"/>
            <a:ext cx="285753" cy="1714512"/>
          </a:xfrm>
          <a:prstGeom prst="bentConnector3">
            <a:avLst>
              <a:gd name="adj1" fmla="val -79999"/>
            </a:avLst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Соединительная линия уступом 53"/>
          <p:cNvCxnSpPr>
            <a:stCxn id="8" idx="1"/>
            <a:endCxn id="46" idx="1"/>
          </p:cNvCxnSpPr>
          <p:nvPr/>
        </p:nvCxnSpPr>
        <p:spPr>
          <a:xfrm rot="10800000" flipH="1" flipV="1">
            <a:off x="357156" y="321454"/>
            <a:ext cx="285753" cy="2571768"/>
          </a:xfrm>
          <a:prstGeom prst="bentConnector3">
            <a:avLst>
              <a:gd name="adj1" fmla="val -79999"/>
            </a:avLst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Соединительная линия уступом 55"/>
          <p:cNvCxnSpPr>
            <a:stCxn id="8" idx="1"/>
            <a:endCxn id="47" idx="1"/>
          </p:cNvCxnSpPr>
          <p:nvPr/>
        </p:nvCxnSpPr>
        <p:spPr>
          <a:xfrm rot="10800000" flipH="1" flipV="1">
            <a:off x="357156" y="321454"/>
            <a:ext cx="285753" cy="3429024"/>
          </a:xfrm>
          <a:prstGeom prst="bentConnector3">
            <a:avLst>
              <a:gd name="adj1" fmla="val -79999"/>
            </a:avLst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Соединительная линия уступом 57"/>
          <p:cNvCxnSpPr>
            <a:stCxn id="8" idx="1"/>
            <a:endCxn id="48" idx="1"/>
          </p:cNvCxnSpPr>
          <p:nvPr/>
        </p:nvCxnSpPr>
        <p:spPr>
          <a:xfrm rot="10800000" flipH="1" flipV="1">
            <a:off x="357156" y="321454"/>
            <a:ext cx="285753" cy="4310892"/>
          </a:xfrm>
          <a:prstGeom prst="bentConnector3">
            <a:avLst>
              <a:gd name="adj1" fmla="val -79999"/>
            </a:avLst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475590696"/>
              </p:ext>
            </p:extLst>
          </p:nvPr>
        </p:nvGraphicFramePr>
        <p:xfrm>
          <a:off x="1619672" y="267494"/>
          <a:ext cx="6201276" cy="42699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80757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4071613024"/>
              </p:ext>
            </p:extLst>
          </p:nvPr>
        </p:nvGraphicFramePr>
        <p:xfrm>
          <a:off x="1259632" y="411510"/>
          <a:ext cx="6696744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9811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461192265"/>
              </p:ext>
            </p:extLst>
          </p:nvPr>
        </p:nvGraphicFramePr>
        <p:xfrm>
          <a:off x="1475656" y="483518"/>
          <a:ext cx="6354588" cy="43245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887658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456</TotalTime>
  <Words>202</Words>
  <Application>Microsoft Office PowerPoint</Application>
  <PresentationFormat>Экран (16:9)</PresentationFormat>
  <Paragraphs>42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Seph</dc:creator>
  <cp:lastModifiedBy>user-614-1</cp:lastModifiedBy>
  <cp:revision>97</cp:revision>
  <cp:lastPrinted>2019-02-28T14:11:16Z</cp:lastPrinted>
  <dcterms:created xsi:type="dcterms:W3CDTF">2019-02-28T09:07:40Z</dcterms:created>
  <dcterms:modified xsi:type="dcterms:W3CDTF">2021-06-16T13:51:38Z</dcterms:modified>
</cp:coreProperties>
</file>